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Corbel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Corbel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orbel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orbel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c72180abd5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c72180abd5_4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cf259781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6cf259781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72180abd5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c72180abd5_4_1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72180abd5_4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c72180abd5_4_1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72ad797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72ad797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72ad797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72ad79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72180ab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72180ab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72180abd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72180abd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cf25978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cf25978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cf25978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cf25978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65" name="Google Shape;65;p14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6" name="Google Shape;66;p14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67" name="Google Shape;67;p14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68" name="Google Shape;68;p14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69" name="Google Shape;69;p14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70" name="Google Shape;70;p14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2196301" y="1035051"/>
            <a:ext cx="6430967" cy="196214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rbel"/>
              <a:buNone/>
              <a:defRPr sz="45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3386533" y="2997200"/>
            <a:ext cx="5240734" cy="10414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spcBef>
                <a:spcPts val="300"/>
              </a:spcBef>
              <a:spcAft>
                <a:spcPts val="0"/>
              </a:spcAft>
              <a:buSzPts val="2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>
            <a:off x="3999309" y="4412456"/>
            <a:ext cx="32430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213892" y="4400348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1929209" y="2000249"/>
            <a:ext cx="6698060" cy="158278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sz="3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1929208" y="3583036"/>
            <a:ext cx="669806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1113234" y="2000249"/>
            <a:ext cx="3671291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955975" y="2000250"/>
            <a:ext cx="3671292" cy="2343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329134" y="1993900"/>
            <a:ext cx="345539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1113233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103" name="Google Shape;103;p19"/>
          <p:cNvSpPr txBox="1"/>
          <p:nvPr>
            <p:ph idx="3" type="body"/>
          </p:nvPr>
        </p:nvSpPr>
        <p:spPr>
          <a:xfrm>
            <a:off x="5160365" y="2000250"/>
            <a:ext cx="3466903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>
                <a:solidFill>
                  <a:srgbClr val="1186C3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None/>
              <a:defRPr b="1" sz="15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None/>
              <a:defRPr b="1" sz="14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700"/>
              <a:buNone/>
              <a:defRPr b="1" sz="12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700"/>
              <a:buNone/>
              <a:defRPr b="1" sz="1200"/>
            </a:lvl9pPr>
          </a:lstStyle>
          <a:p/>
        </p:txBody>
      </p:sp>
      <p:sp>
        <p:nvSpPr>
          <p:cNvPr id="104" name="Google Shape;104;p19"/>
          <p:cNvSpPr txBox="1"/>
          <p:nvPr>
            <p:ph idx="4" type="body"/>
          </p:nvPr>
        </p:nvSpPr>
        <p:spPr>
          <a:xfrm>
            <a:off x="4955975" y="2501503"/>
            <a:ext cx="3671292" cy="18418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1400"/>
            </a:lvl1pPr>
            <a:lvl2pPr indent="-336550" lvl="1" marL="9144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2pPr>
            <a:lvl3pPr indent="-323850" lvl="2" marL="1371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Char char="•"/>
              <a:defRPr sz="900"/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Char char="•"/>
              <a:defRPr sz="900"/>
            </a:lvl9pPr>
          </a:lstStyle>
          <a:p/>
        </p:txBody>
      </p:sp>
      <p:sp>
        <p:nvSpPr>
          <p:cNvPr id="105" name="Google Shape;105;p1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1113234" y="1200150"/>
            <a:ext cx="2661841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946525" y="514349"/>
            <a:ext cx="4680743" cy="3829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68300" lvl="0" marL="457200" algn="l">
              <a:spcBef>
                <a:spcPts val="300"/>
              </a:spcBef>
              <a:spcAft>
                <a:spcPts val="0"/>
              </a:spcAft>
              <a:buSzPts val="2200"/>
              <a:buChar char="•"/>
              <a:defRPr sz="1500"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1400"/>
            </a:lvl2pPr>
            <a:lvl3pPr indent="-336550" lvl="2" marL="1371600" algn="l">
              <a:spcBef>
                <a:spcPts val="500"/>
              </a:spcBef>
              <a:spcAft>
                <a:spcPts val="0"/>
              </a:spcAft>
              <a:buSzPts val="1700"/>
              <a:buChar char="•"/>
              <a:defRPr sz="1200"/>
            </a:lvl3pPr>
            <a:lvl4pPr indent="-323850" lvl="3" marL="18288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4pPr>
            <a:lvl5pPr indent="-323850" lvl="4" marL="22860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5pPr>
            <a:lvl6pPr indent="-323850" lvl="5" marL="27432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6pPr>
            <a:lvl7pPr indent="-323850" lvl="6" marL="32004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7pPr>
            <a:lvl8pPr indent="-323850" lvl="7" marL="36576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100"/>
            </a:lvl8pPr>
            <a:lvl9pPr indent="-323850" lvl="8" marL="4114800" algn="l">
              <a:spcBef>
                <a:spcPts val="500"/>
              </a:spcBef>
              <a:spcAft>
                <a:spcPts val="500"/>
              </a:spcAft>
              <a:buSzPts val="1500"/>
              <a:buChar char="•"/>
              <a:defRPr sz="1100"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1113234" y="2228850"/>
            <a:ext cx="266184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700"/>
              <a:buNone/>
              <a:defRPr sz="12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17" name="Google Shape;117;p21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112043" y="1314449"/>
            <a:ext cx="4069619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orbel"/>
              <a:buNone/>
              <a:defRPr b="0"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/>
          <p:nvPr>
            <p:ph idx="2" type="pic"/>
          </p:nvPr>
        </p:nvSpPr>
        <p:spPr>
          <a:xfrm>
            <a:off x="5696012" y="685800"/>
            <a:ext cx="2460731" cy="3429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1112043" y="2343149"/>
            <a:ext cx="406961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000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113233" y="3549649"/>
            <a:ext cx="7514033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b="0" sz="18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1789509" y="699084"/>
            <a:ext cx="6169458" cy="2373732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1113233" y="3974702"/>
            <a:ext cx="7514033" cy="370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500"/>
              <a:buNone/>
              <a:defRPr sz="11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1300"/>
              <a:buNone/>
              <a:defRPr sz="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700"/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000"/>
              <a:buNone/>
              <a:defRPr sz="700"/>
            </a:lvl9pPr>
          </a:lstStyle>
          <a:p/>
        </p:txBody>
      </p:sp>
      <p:sp>
        <p:nvSpPr>
          <p:cNvPr id="131" name="Google Shape;131;p2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1113234" y="514350"/>
            <a:ext cx="7514033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1113234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zh-C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142" name="Google Shape;142;p25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zh-C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1827608" y="2571749"/>
            <a:ext cx="6399611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000"/>
              <a:buFont typeface="Corbel"/>
              <a:buNone/>
              <a:defRPr sz="1400"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200"/>
              <a:buFont typeface="Corbel"/>
              <a:buNone/>
              <a:defRPr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2000"/>
              <a:buFont typeface="Corbel"/>
              <a:buNone/>
              <a:defRPr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700"/>
              <a:buFont typeface="Corbel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Font typeface="Corbel"/>
              <a:buNone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2" type="body"/>
          </p:nvPr>
        </p:nvSpPr>
        <p:spPr>
          <a:xfrm>
            <a:off x="1113233" y="3257550"/>
            <a:ext cx="7514033" cy="1085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1113235" y="2481436"/>
            <a:ext cx="7514032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113234" y="3583036"/>
            <a:ext cx="7514033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zh-C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100"/>
          </a:p>
        </p:txBody>
      </p:sp>
      <p:sp>
        <p:nvSpPr>
          <p:cNvPr id="157" name="Google Shape;157;p27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b="0" lang="zh-CN" sz="600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100"/>
          </a:p>
        </p:txBody>
      </p:sp>
      <p:sp>
        <p:nvSpPr>
          <p:cNvPr id="158" name="Google Shape;158;p27"/>
          <p:cNvSpPr txBox="1"/>
          <p:nvPr>
            <p:ph type="title"/>
          </p:nvPr>
        </p:nvSpPr>
        <p:spPr>
          <a:xfrm>
            <a:off x="1656159" y="514350"/>
            <a:ext cx="6742509" cy="2057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1113235" y="2914650"/>
            <a:ext cx="7514033" cy="6667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600"/>
              <a:buNone/>
              <a:defRPr b="0" sz="1800" cap="none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0" name="Google Shape;160;p27"/>
          <p:cNvSpPr txBox="1"/>
          <p:nvPr>
            <p:ph idx="2" type="body"/>
          </p:nvPr>
        </p:nvSpPr>
        <p:spPr>
          <a:xfrm>
            <a:off x="1113234" y="3581400"/>
            <a:ext cx="751403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1113235" y="514350"/>
            <a:ext cx="7514034" cy="2045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113234" y="2628900"/>
            <a:ext cx="7514035" cy="628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3000"/>
              <a:buNone/>
              <a:defRPr b="0" sz="2100" cap="none"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1113233" y="3257550"/>
            <a:ext cx="7514035" cy="1085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SzPts val="20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500"/>
              </a:spcBef>
              <a:spcAft>
                <a:spcPts val="500"/>
              </a:spcAft>
              <a:buSzPts val="15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 rot="5400000">
            <a:off x="3698675" y="-585193"/>
            <a:ext cx="2343151" cy="75140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 rot="5400000">
            <a:off x="6048855" y="1764987"/>
            <a:ext cx="3829050" cy="132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 rot="5400000">
            <a:off x="2206112" y="-578528"/>
            <a:ext cx="3829050" cy="60148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/>
            </a:lvl1pPr>
            <a:lvl2pPr indent="-355600" lvl="1" marL="914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spcBef>
                <a:spcPts val="500"/>
              </a:spcBef>
              <a:spcAft>
                <a:spcPts val="50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52" name="Google Shape;52;p13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Google Shape;53;p13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4" name="Google Shape;54;p13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5" name="Google Shape;55;p13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56" name="Google Shape;56;p13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57" name="Google Shape;57;p13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1113233" y="514350"/>
            <a:ext cx="7514035" cy="1314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b="0" i="0" sz="3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113233" y="2000249"/>
            <a:ext cx="7514035" cy="2343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937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1186C3"/>
              </a:buClr>
              <a:buSzPts val="26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683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2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2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655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7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238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2385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2385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2385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23850" lvl="8" marL="4114800" marR="0" rtl="0" algn="l">
              <a:spcBef>
                <a:spcPts val="500"/>
              </a:spcBef>
              <a:spcAft>
                <a:spcPts val="500"/>
              </a:spcAft>
              <a:buClr>
                <a:srgbClr val="1186C3"/>
              </a:buClr>
              <a:buSzPts val="15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0" type="dt"/>
          </p:nvPr>
        </p:nvSpPr>
        <p:spPr>
          <a:xfrm>
            <a:off x="7299492" y="4412456"/>
            <a:ext cx="857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1929209" y="4412456"/>
            <a:ext cx="531313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213892" y="4412456"/>
            <a:ext cx="4133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7.jpg"/><Relationship Id="rId5" Type="http://schemas.openxmlformats.org/officeDocument/2006/relationships/image" Target="../media/image26.jpg"/><Relationship Id="rId6" Type="http://schemas.openxmlformats.org/officeDocument/2006/relationships/image" Target="../media/image25.png"/><Relationship Id="rId7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bc.com/news/business-62057321" TargetMode="External"/><Relationship Id="rId4" Type="http://schemas.openxmlformats.org/officeDocument/2006/relationships/hyperlink" Target="https://www.integrityline.com/expertise/blog/details-whistleblower-leak-uber/" TargetMode="External"/><Relationship Id="rId5" Type="http://schemas.openxmlformats.org/officeDocument/2006/relationships/hyperlink" Target="https://www.asaaseradio.com/uber-files-massive-leak-reveals-how-top-politicians-secretly-helped-uber/" TargetMode="External"/><Relationship Id="rId6" Type="http://schemas.openxmlformats.org/officeDocument/2006/relationships/hyperlink" Target="https://www.theguardian.com/news/2022/jul/10/uber-files-leak-reveals-global-lobbying-campaign" TargetMode="External"/><Relationship Id="rId7" Type="http://schemas.openxmlformats.org/officeDocument/2006/relationships/hyperlink" Target="https://www.icij.org/investigations/uber-file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1031475" y="264400"/>
            <a:ext cx="66147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50"/>
              <a:buFont typeface="Corbel"/>
              <a:buNone/>
            </a:pPr>
            <a:r>
              <a:rPr b="1" lang="zh-CN" sz="3500">
                <a:latin typeface="Arial"/>
                <a:ea typeface="Arial"/>
                <a:cs typeface="Arial"/>
                <a:sym typeface="Arial"/>
              </a:rPr>
              <a:t>Uber Files Massive</a:t>
            </a:r>
            <a:r>
              <a:rPr b="1" lang="zh-CN" sz="3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zh-CN" sz="3500">
                <a:latin typeface="Arial"/>
                <a:ea typeface="Arial"/>
                <a:cs typeface="Arial"/>
                <a:sym typeface="Arial"/>
              </a:rPr>
              <a:t>Leak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and white sign with a car and a white object&#10;&#10;Description automatically generated" id="188" name="Google Shape;18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405" y="1152447"/>
            <a:ext cx="3610841" cy="157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 rotWithShape="1">
          <a:blip r:embed="rId4">
            <a:alphaModFix/>
          </a:blip>
          <a:srcRect b="24578" l="0" r="22075" t="16025"/>
          <a:stretch/>
        </p:blipFill>
        <p:spPr>
          <a:xfrm>
            <a:off x="4974925" y="3513525"/>
            <a:ext cx="1551325" cy="157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0825" y="3526288"/>
            <a:ext cx="1551329" cy="15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 rotWithShape="1">
          <a:blip r:embed="rId6">
            <a:alphaModFix/>
          </a:blip>
          <a:srcRect b="13130" l="0" r="7749" t="18838"/>
          <a:stretch/>
        </p:blipFill>
        <p:spPr>
          <a:xfrm>
            <a:off x="1583175" y="3539246"/>
            <a:ext cx="1551325" cy="15253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3282700" y="3177425"/>
            <a:ext cx="1681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3282700" y="3090125"/>
            <a:ext cx="16815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1"/>
                </a:solidFill>
              </a:rPr>
              <a:t>Kush Parmar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4872325" y="3090125"/>
            <a:ext cx="20313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1"/>
                </a:solidFill>
              </a:rPr>
              <a:t>Raven Yao Chen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1338576" y="3103925"/>
            <a:ext cx="22869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1"/>
                </a:solidFill>
              </a:rPr>
              <a:t>Haneesh Banisetti</a:t>
            </a:r>
            <a:endParaRPr b="1" i="1" sz="1600">
              <a:solidFill>
                <a:schemeClr val="dk1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7">
            <a:alphaModFix/>
          </a:blip>
          <a:srcRect b="62484" l="0" r="0" t="0"/>
          <a:stretch/>
        </p:blipFill>
        <p:spPr>
          <a:xfrm>
            <a:off x="6749650" y="3513525"/>
            <a:ext cx="1703449" cy="157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6608550" y="3103925"/>
            <a:ext cx="21228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CN" sz="1600">
                <a:solidFill>
                  <a:schemeClr val="dk1"/>
                </a:solidFill>
              </a:rPr>
              <a:t>Siddharth Bahekar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6194525" y="2384275"/>
            <a:ext cx="2813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</a:rPr>
              <a:t>Presented by Group 2 :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/>
        </p:nvSpPr>
        <p:spPr>
          <a:xfrm>
            <a:off x="1787625" y="255900"/>
            <a:ext cx="6474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References</a:t>
            </a:r>
            <a:endParaRPr b="1" sz="2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1376100" y="914400"/>
            <a:ext cx="6391800" cy="3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/>
              <a:t>Team, B. U. F. R. (2022, July 10). Uber Files: Massive leak reveals how top politicians secretly helped Uber. BBC.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https://www.bbc.com/news/business-62057321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EQS Integrity Line. (2023, November 22). Details behind the whistleblower leak at Uber. 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https://www.integrityline.com/expertise/blog/details-whistleblower-leak-uber/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Dzakpata, F., &amp; Dzakpata, F. (2022, July 11). Uber Files: Massive leak reveals how top politicians secretly helped Uber. Asaase Radio. </a:t>
            </a:r>
            <a:r>
              <a:rPr lang="zh-CN" u="sng">
                <a:solidFill>
                  <a:schemeClr val="hlink"/>
                </a:solidFill>
                <a:hlinkClick r:id="rId5"/>
              </a:rPr>
              <a:t>https://www.asaaseradio.com/uber-files-massive-leak-reveals-how-top-politicians-secretly-helped-uber/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Davies, H., Goodley, S., Lawrence, F., Lewis, P., O’Carroll, L., &amp; Cutler, S. (2022, August 11). Uber broke laws, duped police and secretly lobbied governments, leak reveals. The Guardian. </a:t>
            </a:r>
            <a:r>
              <a:rPr lang="zh-CN" u="sng">
                <a:solidFill>
                  <a:schemeClr val="hlink"/>
                </a:solidFill>
                <a:hlinkClick r:id="rId6"/>
              </a:rPr>
              <a:t>https://www.theguardian.com/news/2022/jul/10/uber-files-leak-reveals-global-lobbying-campaign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Boland-Rudder, H. (2022, October 27). The Uber files. ICIJ. </a:t>
            </a:r>
            <a:r>
              <a:rPr lang="zh-CN" u="sng">
                <a:solidFill>
                  <a:schemeClr val="hlink"/>
                </a:solidFill>
                <a:hlinkClick r:id="rId7"/>
              </a:rPr>
              <a:t>https://www.icij.org/investigations/uber-files/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 with solid fill" id="203" name="Google Shape;2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611" y="1418908"/>
            <a:ext cx="426028" cy="439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rger and drink with solid fill" id="204" name="Google Shape;2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4064" y="1418902"/>
            <a:ext cx="439017" cy="439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Computing with solid fill" id="205" name="Google Shape;20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846" y="953828"/>
            <a:ext cx="2465243" cy="2465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of people with solid fill" id="206" name="Google Shape;2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8605" y="1944240"/>
            <a:ext cx="1153390" cy="1153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arrow: Straight with solid fill" id="207" name="Google Shape;20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86107" y="2105460"/>
            <a:ext cx="2971799" cy="93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3377099" y="2044100"/>
            <a:ext cx="3199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zh-CN" sz="1400" u="none" cap="none" strike="noStrike">
                <a:solidFill>
                  <a:schemeClr val="dk1"/>
                </a:solidFill>
              </a:rPr>
              <a:t>Personally Identifiable Information</a:t>
            </a:r>
            <a:endParaRPr sz="1100"/>
          </a:p>
        </p:txBody>
      </p:sp>
      <p:sp>
        <p:nvSpPr>
          <p:cNvPr id="209" name="Google Shape;209;p32"/>
          <p:cNvSpPr txBox="1"/>
          <p:nvPr/>
        </p:nvSpPr>
        <p:spPr>
          <a:xfrm>
            <a:off x="1128347" y="3667702"/>
            <a:ext cx="7390500" cy="1116000"/>
          </a:xfrm>
          <a:prstGeom prst="rect">
            <a:avLst/>
          </a:prstGeom>
          <a:noFill/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dir="2700000" dist="38100">
              <a:srgbClr val="000000">
                <a:alpha val="4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124,000 files including data of 60 millions of users from over 40 countries</a:t>
            </a:r>
            <a:endParaRPr sz="1700">
              <a:solidFill>
                <a:schemeClr val="dk1"/>
              </a:solidFill>
            </a:endParaRPr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5 years' worth of data leaked – 2013 to 2017</a:t>
            </a:r>
            <a:endParaRPr sz="10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Uber admitted to pay thousands of dollars to hackers</a:t>
            </a:r>
            <a:endParaRPr sz="1000"/>
          </a:p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Whistleblower, Mark MacGnan disclosed these reports to The Guardian</a:t>
            </a:r>
            <a:endParaRPr sz="1000"/>
          </a:p>
        </p:txBody>
      </p:sp>
      <p:sp>
        <p:nvSpPr>
          <p:cNvPr id="210" name="Google Shape;210;p32"/>
          <p:cNvSpPr txBox="1"/>
          <p:nvPr/>
        </p:nvSpPr>
        <p:spPr>
          <a:xfrm>
            <a:off x="2733075" y="271900"/>
            <a:ext cx="3591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300">
                <a:solidFill>
                  <a:schemeClr val="dk1"/>
                </a:solidFill>
              </a:rPr>
              <a:t>Background Information</a:t>
            </a:r>
            <a:endParaRPr b="1"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-up of a pen writing on a chart" id="215" name="Google Shape;2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659" y="1155883"/>
            <a:ext cx="2845553" cy="1459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s with solid fill" id="216" name="Google Shape;2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8252" y="336039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s with solid fill" id="217" name="Google Shape;21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7142" y="404620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s with solid fill" id="218" name="Google Shape;21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9644" y="3360396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4156464" y="1158493"/>
            <a:ext cx="4740900" cy="1377600"/>
          </a:xfrm>
          <a:prstGeom prst="rect">
            <a:avLst/>
          </a:prstGeom>
          <a:noFill/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Constantly forced its ride-hailing services</a:t>
            </a:r>
            <a:endParaRPr sz="10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Aggressive tactics broke laws and regulations</a:t>
            </a:r>
            <a:endParaRPr sz="10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Uber's high-profile employees and government officials involved</a:t>
            </a:r>
            <a:endParaRPr sz="10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zh-CN" sz="1700">
                <a:solidFill>
                  <a:schemeClr val="dk1"/>
                </a:solidFill>
              </a:rPr>
              <a:t>Delay in prompt disclosure to affected users </a:t>
            </a:r>
            <a:endParaRPr sz="1000"/>
          </a:p>
        </p:txBody>
      </p:sp>
      <p:sp>
        <p:nvSpPr>
          <p:cNvPr id="220" name="Google Shape;220;p33"/>
          <p:cNvSpPr txBox="1"/>
          <p:nvPr/>
        </p:nvSpPr>
        <p:spPr>
          <a:xfrm>
            <a:off x="5000682" y="3196493"/>
            <a:ext cx="3896700" cy="1454700"/>
          </a:xfrm>
          <a:prstGeom prst="rect">
            <a:avLst/>
          </a:prstGeom>
          <a:noFill/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Loss of trust</a:t>
            </a:r>
            <a:endParaRPr sz="1400">
              <a:solidFill>
                <a:schemeClr val="dk1"/>
              </a:solidFill>
            </a:endParaRPr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Legal repercussions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Regulatory scrutiny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Reputational damage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zh-CN" sz="1800">
                <a:solidFill>
                  <a:schemeClr val="dk1"/>
                </a:solidFill>
              </a:rPr>
              <a:t>Operational disruptions</a:t>
            </a:r>
            <a:endParaRPr sz="1100"/>
          </a:p>
        </p:txBody>
      </p:sp>
      <p:sp>
        <p:nvSpPr>
          <p:cNvPr id="221" name="Google Shape;221;p33"/>
          <p:cNvSpPr txBox="1"/>
          <p:nvPr/>
        </p:nvSpPr>
        <p:spPr>
          <a:xfrm>
            <a:off x="3445450" y="305900"/>
            <a:ext cx="17913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Main Issue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0" y="152400"/>
            <a:ext cx="777694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25" y="157150"/>
            <a:ext cx="8404726" cy="44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1210150" y="1089050"/>
            <a:ext cx="2982600" cy="3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dk1"/>
                </a:solidFill>
              </a:rPr>
              <a:t>1. Personal Impact :                                                                                                                                                                 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Emmanuel Macron's relationship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Neelie Kroes' conduct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dk1"/>
                </a:solidFill>
              </a:rPr>
              <a:t>2. Public Impact 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Political influence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Regulatory consequences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dk1"/>
                </a:solidFill>
              </a:rPr>
              <a:t>3. Legal Ramifications 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Violation of laws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Accountability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dk1"/>
                </a:solidFill>
              </a:rPr>
              <a:t>4. Reputational Damage :</a:t>
            </a:r>
            <a:endParaRPr b="1"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Uber's image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zh-CN">
                <a:solidFill>
                  <a:schemeClr val="dk1"/>
                </a:solidFill>
              </a:rPr>
              <a:t>Political fallout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3553800" y="1089050"/>
            <a:ext cx="27453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dk1"/>
                </a:solidFill>
              </a:rPr>
              <a:t>5. Policy Reforms 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Government response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Corporate governance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chemeClr val="dk1"/>
                </a:solidFill>
              </a:rPr>
              <a:t>6. International Scrutiny 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Global attention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CN" sz="1300">
                <a:solidFill>
                  <a:schemeClr val="dk1"/>
                </a:solidFill>
              </a:rPr>
              <a:t>Collaborative investigations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1210150" y="260000"/>
            <a:ext cx="68355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chemeClr val="dk1"/>
                </a:solidFill>
              </a:rPr>
              <a:t>Personal and Public Impact</a:t>
            </a:r>
            <a:endParaRPr b="1"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100" y="1089050"/>
            <a:ext cx="2468215" cy="1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100" y="3110875"/>
            <a:ext cx="2522975" cy="151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8438" y="3125050"/>
            <a:ext cx="2468224" cy="148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1168200" y="192350"/>
            <a:ext cx="674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</a:rPr>
              <a:t>Short term, Long term &amp; Unintended Consequences</a:t>
            </a:r>
            <a:endParaRPr b="1"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p37"/>
          <p:cNvSpPr txBox="1"/>
          <p:nvPr/>
        </p:nvSpPr>
        <p:spPr>
          <a:xfrm>
            <a:off x="1168200" y="807225"/>
            <a:ext cx="34038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</a:rPr>
              <a:t>Short-Term Consequences 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Increased public scrutiny &amp; </a:t>
            </a:r>
            <a:r>
              <a:rPr lang="zh-CN" sz="1500">
                <a:solidFill>
                  <a:schemeClr val="dk1"/>
                </a:solidFill>
              </a:rPr>
              <a:t>backlash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Damage to Uber's reputation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Calls for stricter regulations and transparency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</a:rPr>
              <a:t>Long-Term Consequences 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Reforms in corporate governance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Inclusion of ethical standards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Shift towards more responsible and accountable behavior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4270600" y="807225"/>
            <a:ext cx="33405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</a:rPr>
              <a:t>Unintended Consequences :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Erosion of public confidence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Emergence of new whistleblowers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Heightened awareness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000" y="2004050"/>
            <a:ext cx="2018475" cy="11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100" y="3418825"/>
            <a:ext cx="2162600" cy="146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7000" y="3418825"/>
            <a:ext cx="2018475" cy="14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1168200" y="178625"/>
            <a:ext cx="674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300">
                <a:solidFill>
                  <a:schemeClr val="dk1"/>
                </a:solidFill>
              </a:rPr>
              <a:t>Preventability Analysis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1168200" y="807225"/>
            <a:ext cx="34038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</a:rPr>
              <a:t>Was the case preventable?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1500">
                <a:solidFill>
                  <a:schemeClr val="dk1"/>
                </a:solidFill>
              </a:rPr>
              <a:t>Yes!!!✅ The uber data leak was preventable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</a:rPr>
              <a:t>Company side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Adequate security measures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</a:rPr>
              <a:t>Public Side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Stricter regulations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4321250" y="807225"/>
            <a:ext cx="3340500" cy="23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chemeClr val="dk1"/>
                </a:solidFill>
              </a:rPr>
              <a:t>What could have been done differently?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Robust encryption protocols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Regular security audits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Strict access control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81900"/>
            <a:ext cx="2460232" cy="17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/>
        </p:nvSpPr>
        <p:spPr>
          <a:xfrm>
            <a:off x="1348625" y="233475"/>
            <a:ext cx="674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300">
                <a:solidFill>
                  <a:schemeClr val="dk1"/>
                </a:solidFill>
              </a:rPr>
              <a:t>Lessons Learned</a:t>
            </a:r>
            <a:endParaRPr b="1" sz="23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1168200" y="807225"/>
            <a:ext cx="50820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Importance of prioritizing data security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Transparency and accountability in breach disclosure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CN" sz="1500">
                <a:solidFill>
                  <a:schemeClr val="dk1"/>
                </a:solidFill>
              </a:rPr>
              <a:t>Regulatory compliance with data protection laws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50" y="2749000"/>
            <a:ext cx="2808523" cy="16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775" y="2749000"/>
            <a:ext cx="2584374" cy="16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